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21"/>
  </p:notesMasterIdLst>
  <p:sldIdLst>
    <p:sldId id="384" r:id="rId2"/>
    <p:sldId id="1669" r:id="rId3"/>
    <p:sldId id="281" r:id="rId4"/>
    <p:sldId id="10941" r:id="rId5"/>
    <p:sldId id="829" r:id="rId6"/>
    <p:sldId id="10942" r:id="rId7"/>
    <p:sldId id="828" r:id="rId8"/>
    <p:sldId id="10943" r:id="rId9"/>
    <p:sldId id="10944" r:id="rId10"/>
    <p:sldId id="841" r:id="rId11"/>
    <p:sldId id="10952" r:id="rId12"/>
    <p:sldId id="10945" r:id="rId13"/>
    <p:sldId id="1687" r:id="rId14"/>
    <p:sldId id="10946" r:id="rId15"/>
    <p:sldId id="10948" r:id="rId16"/>
    <p:sldId id="10949" r:id="rId17"/>
    <p:sldId id="10953" r:id="rId18"/>
    <p:sldId id="10927" r:id="rId19"/>
    <p:sldId id="1095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/>
    <p:restoredTop sz="96197"/>
  </p:normalViewPr>
  <p:slideViewPr>
    <p:cSldViewPr snapToGrid="0" snapToObjects="1">
      <p:cViewPr varScale="1">
        <p:scale>
          <a:sx n="120" d="100"/>
          <a:sy n="120" d="100"/>
        </p:scale>
        <p:origin x="200" y="264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12/10/23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13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2719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7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non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phenomena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Streams evolve in time so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statistics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subject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gradual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sudden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changes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warning. The risk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up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point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anymore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new data.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enough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build a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need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built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until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drift.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reason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SML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dynamic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47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19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8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257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2767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6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490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by 2025,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estimated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least 175 ZB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year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one order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magnitude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far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away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from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ability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store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memory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30%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be analyzed in real-time.</a:t>
            </a: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44% of the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generated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infrastructures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addition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43% of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unused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techniques.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total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around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68%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used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728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Usually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new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stored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a batch.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batch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analyzed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series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category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falls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standard machine learning techniques.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static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batch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evolve in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training and testing sets,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with the training set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test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can do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the end of the batch, re-split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re-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from scratch. So, with data streams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unfeasible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265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 posto di salvare lo stream nella repo e renderlo statico e estrarre da li insights, si può…..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SML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algorithms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continuously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retraining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their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models from scratch.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firstly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the new sample in input to test the model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update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solves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problem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Citare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503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3711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93D31-D4FB-4D00-74C5-EE64CA3F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6581" y="2532428"/>
            <a:ext cx="3939451" cy="2915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6DAB8E-6F81-D89F-2AE1-7257DE770B3B}"/>
              </a:ext>
            </a:extLst>
          </p:cNvPr>
          <p:cNvSpPr/>
          <p:nvPr userDrawn="1"/>
        </p:nvSpPr>
        <p:spPr>
          <a:xfrm>
            <a:off x="10549054" y="0"/>
            <a:ext cx="1642946" cy="1326995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2FA09-8093-2780-7167-2E95B3B9FEB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713" y="104774"/>
            <a:ext cx="1251845" cy="9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2" r:id="rId13"/>
    <p:sldLayoutId id="214748369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iaconsul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hyperlink" Target="https://motusml.com/" TargetMode="External"/><Relationship Id="rId4" Type="http://schemas.openxmlformats.org/officeDocument/2006/relationships/hyperlink" Target="https://alessiobernardo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10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D2348B-4FDC-C122-A714-82264D8A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681163"/>
            <a:ext cx="5157787" cy="823912"/>
          </a:xfrm>
        </p:spPr>
        <p:txBody>
          <a:bodyPr/>
          <a:lstStyle/>
          <a:p>
            <a:r>
              <a:rPr lang="it-IT" dirty="0"/>
              <a:t>Benefits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AF178B-76CA-A2AB-569D-CF641B9D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505075"/>
            <a:ext cx="5157787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One sample at a time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Incremental models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Time &amp; Memory management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BA2A7F-3460-358E-7190-1E37EBB35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681163"/>
            <a:ext cx="5183188" cy="823912"/>
          </a:xfrm>
        </p:spPr>
        <p:txBody>
          <a:bodyPr/>
          <a:lstStyle/>
          <a:p>
            <a:r>
              <a:rPr lang="it-IT" dirty="0"/>
              <a:t>Challenges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B0FF941-0EE8-6F77-A5B6-952EF9ABC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5" y="2505075"/>
            <a:ext cx="5183188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Data stationarity (concept drift)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Class imbalance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Hyper-parameter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11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3389080" y="1960010"/>
            <a:ext cx="5413838" cy="1244600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7200" dirty="0"/>
              <a:t>Concept Drift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9432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24A382-9482-1DB4-8705-E5C837ED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"/>
          <a:stretch/>
        </p:blipFill>
        <p:spPr>
          <a:xfrm>
            <a:off x="354529" y="1269979"/>
            <a:ext cx="4733286" cy="3978361"/>
          </a:xfrm>
          <a:prstGeom prst="rect">
            <a:avLst/>
          </a:prstGeom>
          <a:noFill/>
        </p:spPr>
      </p:pic>
      <p:sp>
        <p:nvSpPr>
          <p:cNvPr id="8" name="object 18">
            <a:extLst>
              <a:ext uri="{FF2B5EF4-FFF2-40B4-BE49-F238E27FC236}">
                <a16:creationId xmlns:a16="http://schemas.microsoft.com/office/drawing/2014/main" id="{C237CA52-9C9A-842E-37FF-D502531AAE5B}"/>
              </a:ext>
            </a:extLst>
          </p:cNvPr>
          <p:cNvSpPr txBox="1"/>
          <p:nvPr/>
        </p:nvSpPr>
        <p:spPr>
          <a:xfrm>
            <a:off x="35452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Heaven,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D. (2020).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Our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weird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behavior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during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the pandemic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is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messing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with AI models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MIT Technology Review)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196536-17B8-19F7-9262-82C25063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56" y="1269979"/>
            <a:ext cx="5941792" cy="3325467"/>
          </a:xfrm>
          <a:prstGeom prst="rect">
            <a:avLst/>
          </a:prstGeom>
        </p:spPr>
      </p:pic>
      <p:sp>
        <p:nvSpPr>
          <p:cNvPr id="10" name="object 18">
            <a:extLst>
              <a:ext uri="{FF2B5EF4-FFF2-40B4-BE49-F238E27FC236}">
                <a16:creationId xmlns:a16="http://schemas.microsoft.com/office/drawing/2014/main" id="{14263A9D-9F43-3669-9187-715612635715}"/>
              </a:ext>
            </a:extLst>
          </p:cNvPr>
          <p:cNvSpPr txBox="1"/>
          <p:nvPr/>
        </p:nvSpPr>
        <p:spPr>
          <a:xfrm>
            <a:off x="648820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https://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www.gartner.com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/en/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articles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/12-data-and-analytics-trends-to-keep-on-your-radar</a:t>
            </a:r>
          </a:p>
        </p:txBody>
      </p:sp>
    </p:spTree>
    <p:extLst>
      <p:ext uri="{BB962C8B-B14F-4D97-AF65-F5344CB8AC3E}">
        <p14:creationId xmlns:p14="http://schemas.microsoft.com/office/powerpoint/2010/main" val="60689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13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B08136A-C9B3-9B34-ED15-19085C4BADAC}"/>
              </a:ext>
            </a:extLst>
          </p:cNvPr>
          <p:cNvGrpSpPr/>
          <p:nvPr/>
        </p:nvGrpSpPr>
        <p:grpSpPr>
          <a:xfrm>
            <a:off x="1102723" y="1899139"/>
            <a:ext cx="9986551" cy="3758233"/>
            <a:chOff x="107018" y="1500288"/>
            <a:chExt cx="8604982" cy="269169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B53CFE3-C5F3-86DE-FA38-2E1306EA0A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07" y="2652288"/>
              <a:ext cx="7896650" cy="924941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2B8C3A89-FE8D-8CC4-040C-BC89CBC5D5A4}"/>
                </a:ext>
              </a:extLst>
            </p:cNvPr>
            <p:cNvSpPr txBox="1"/>
            <p:nvPr/>
          </p:nvSpPr>
          <p:spPr>
            <a:xfrm>
              <a:off x="4329112" y="3892267"/>
              <a:ext cx="4857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Ti</a:t>
              </a:r>
              <a:r>
                <a:rPr sz="1800" dirty="0">
                  <a:solidFill>
                    <a:srgbClr val="202729"/>
                  </a:solidFill>
                  <a:latin typeface="Calibri"/>
                  <a:cs typeface="Calibri"/>
                </a:rPr>
                <a:t>me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3D0F5A1F-9851-8BFA-F46C-B601CF10C6D7}"/>
                </a:ext>
              </a:extLst>
            </p:cNvPr>
            <p:cNvSpPr txBox="1"/>
            <p:nvPr/>
          </p:nvSpPr>
          <p:spPr>
            <a:xfrm>
              <a:off x="107018" y="1815188"/>
              <a:ext cx="304800" cy="1127125"/>
            </a:xfrm>
            <a:prstGeom prst="rect">
              <a:avLst/>
            </a:prstGeom>
          </p:spPr>
          <p:txBody>
            <a:bodyPr vert="vert270" wrap="square" lIns="0" tIns="12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Distribution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8" name="Freccia destra 17">
              <a:extLst>
                <a:ext uri="{FF2B5EF4-FFF2-40B4-BE49-F238E27FC236}">
                  <a16:creationId xmlns:a16="http://schemas.microsoft.com/office/drawing/2014/main" id="{1E421B4E-2573-99C1-A267-135F0806CB2B}"/>
                </a:ext>
              </a:extLst>
            </p:cNvPr>
            <p:cNvSpPr/>
            <p:nvPr/>
          </p:nvSpPr>
          <p:spPr>
            <a:xfrm>
              <a:off x="432000" y="3762716"/>
              <a:ext cx="82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reccia destra 18">
              <a:extLst>
                <a:ext uri="{FF2B5EF4-FFF2-40B4-BE49-F238E27FC236}">
                  <a16:creationId xmlns:a16="http://schemas.microsoft.com/office/drawing/2014/main" id="{41138C59-4C25-8D02-B2DA-F38C15026155}"/>
                </a:ext>
              </a:extLst>
            </p:cNvPr>
            <p:cNvSpPr/>
            <p:nvPr/>
          </p:nvSpPr>
          <p:spPr>
            <a:xfrm rot="16200000">
              <a:off x="-704182" y="2616288"/>
              <a:ext cx="2304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4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14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04F4E16-0278-7136-951D-ECAC0C4CD31A}"/>
              </a:ext>
            </a:extLst>
          </p:cNvPr>
          <p:cNvGrpSpPr/>
          <p:nvPr/>
        </p:nvGrpSpPr>
        <p:grpSpPr>
          <a:xfrm>
            <a:off x="1914777" y="1902129"/>
            <a:ext cx="8362443" cy="3898855"/>
            <a:chOff x="1660789" y="2037904"/>
            <a:chExt cx="8362443" cy="389885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7AC618FB-6204-825D-207F-0DBFD2B14CB0}"/>
                </a:ext>
              </a:extLst>
            </p:cNvPr>
            <p:cNvPicPr/>
            <p:nvPr/>
          </p:nvPicPr>
          <p:blipFill rotWithShape="1">
            <a:blip r:embed="rId3" cstate="print"/>
            <a:srcRect t="1" r="4266" b="5441"/>
            <a:stretch/>
          </p:blipFill>
          <p:spPr>
            <a:xfrm>
              <a:off x="1802422" y="5589542"/>
              <a:ext cx="8220810" cy="347217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1648DA4-F56C-98EE-AAE0-50151793E8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789" y="2037904"/>
              <a:ext cx="7838788" cy="3527581"/>
            </a:xfrm>
            <a:prstGeom prst="rect">
              <a:avLst/>
            </a:prstGeom>
          </p:spPr>
        </p:pic>
      </p:grpSp>
      <p:grpSp>
        <p:nvGrpSpPr>
          <p:cNvPr id="7" name="object 4">
            <a:extLst>
              <a:ext uri="{FF2B5EF4-FFF2-40B4-BE49-F238E27FC236}">
                <a16:creationId xmlns:a16="http://schemas.microsoft.com/office/drawing/2014/main" id="{927E6E0E-F151-5DCB-38A7-78CBD45DF50D}"/>
              </a:ext>
            </a:extLst>
          </p:cNvPr>
          <p:cNvGrpSpPr/>
          <p:nvPr/>
        </p:nvGrpSpPr>
        <p:grpSpPr>
          <a:xfrm>
            <a:off x="8151610" y="1425893"/>
            <a:ext cx="264795" cy="264795"/>
            <a:chOff x="5580623" y="316538"/>
            <a:chExt cx="264795" cy="26479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9F60D03-D109-2281-1429-E522AB90EE31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2001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2001" y="251999"/>
                  </a:lnTo>
                  <a:lnTo>
                    <a:pt x="252001" y="0"/>
                  </a:lnTo>
                  <a:close/>
                </a:path>
              </a:pathLst>
            </a:custGeom>
            <a:solidFill>
              <a:srgbClr val="E77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A87FA79-CE51-231B-4563-891C003D4B0A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BDEAA704-E505-47E4-D835-F728D6052FD2}"/>
              </a:ext>
            </a:extLst>
          </p:cNvPr>
          <p:cNvGrpSpPr/>
          <p:nvPr/>
        </p:nvGrpSpPr>
        <p:grpSpPr>
          <a:xfrm>
            <a:off x="10066114" y="1425893"/>
            <a:ext cx="264795" cy="264795"/>
            <a:chOff x="7495127" y="316538"/>
            <a:chExt cx="264795" cy="26479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5B2CB79B-470D-2246-3571-E397D2CE1C9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477" y="322888"/>
              <a:ext cx="252001" cy="251999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F3534EB9-AD64-A1E7-5032-213859E7DE24}"/>
                </a:ext>
              </a:extLst>
            </p:cNvPr>
            <p:cNvSpPr/>
            <p:nvPr/>
          </p:nvSpPr>
          <p:spPr>
            <a:xfrm>
              <a:off x="7501477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996D60C8-5182-4B70-2718-CC23D192D38A}"/>
              </a:ext>
            </a:extLst>
          </p:cNvPr>
          <p:cNvSpPr txBox="1"/>
          <p:nvPr/>
        </p:nvSpPr>
        <p:spPr>
          <a:xfrm>
            <a:off x="8446361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B013F68-56AF-F2FA-5827-D472BAA62F4B}"/>
              </a:ext>
            </a:extLst>
          </p:cNvPr>
          <p:cNvSpPr txBox="1"/>
          <p:nvPr/>
        </p:nvSpPr>
        <p:spPr>
          <a:xfrm>
            <a:off x="9401834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4F4E7BCF-C667-C929-ED7B-333DCC512C53}"/>
              </a:ext>
            </a:extLst>
          </p:cNvPr>
          <p:cNvGrpSpPr/>
          <p:nvPr/>
        </p:nvGrpSpPr>
        <p:grpSpPr>
          <a:xfrm>
            <a:off x="9110641" y="1425893"/>
            <a:ext cx="264795" cy="264795"/>
            <a:chOff x="6539654" y="316538"/>
            <a:chExt cx="264795" cy="26479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A7875192-8F57-43E3-C1D2-05472608D2BA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1999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1999" y="251999"/>
                  </a:lnTo>
                  <a:lnTo>
                    <a:pt x="251999" y="0"/>
                  </a:lnTo>
                  <a:close/>
                </a:path>
              </a:pathLst>
            </a:custGeom>
            <a:solidFill>
              <a:srgbClr val="113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751B2965-E103-7458-36D3-C977A22425CE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0" y="0"/>
                  </a:lnTo>
                  <a:lnTo>
                    <a:pt x="252000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id="{F1519B63-0DF5-1793-2CE3-7E79C2CF6DFB}"/>
              </a:ext>
            </a:extLst>
          </p:cNvPr>
          <p:cNvSpPr txBox="1"/>
          <p:nvPr/>
        </p:nvSpPr>
        <p:spPr>
          <a:xfrm>
            <a:off x="10362564" y="1437014"/>
            <a:ext cx="991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Concept</a:t>
            </a:r>
            <a:r>
              <a:rPr sz="1400" spc="-4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Drift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37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15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838200" y="6054191"/>
            <a:ext cx="10637520" cy="197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Bifet,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and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Gavaldá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R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Adaptive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Learning</a:t>
            </a:r>
            <a:r>
              <a:rPr lang="it-IT" sz="1200" b="1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from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evolving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streams.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International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Symposium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on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Intelligent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Analysis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(pp.249-260).Springer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2009,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August.</a:t>
            </a:r>
            <a:endParaRPr lang="it-IT" sz="1200" dirty="0">
              <a:latin typeface="Calibri"/>
              <a:cs typeface="Calibri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7B5072B-A993-16B6-3117-99E092E6DD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749" y="1314943"/>
            <a:ext cx="8826502" cy="42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315324" cy="1325563"/>
          </a:xfrm>
        </p:spPr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16</a:t>
            </a:fld>
            <a:endParaRPr lang="it-IT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0F6B2D9-D389-6D82-35C4-E2C035079CE6}"/>
              </a:ext>
            </a:extLst>
          </p:cNvPr>
          <p:cNvSpPr txBox="1"/>
          <p:nvPr/>
        </p:nvSpPr>
        <p:spPr>
          <a:xfrm>
            <a:off x="950555" y="1690688"/>
            <a:ext cx="5651654" cy="44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GB" sz="2800" b="1" spc="-5" dirty="0">
                <a:solidFill>
                  <a:srgbClr val="C00000"/>
                </a:solidFill>
                <a:cs typeface="Calibri"/>
              </a:rPr>
              <a:t>Example – Weather forecast</a:t>
            </a:r>
            <a:br>
              <a:rPr lang="en-GB" sz="2600" spc="-5" dirty="0">
                <a:cs typeface="Calibri"/>
              </a:rPr>
            </a:br>
            <a:endParaRPr lang="en-GB" sz="2600" spc="-5" dirty="0">
              <a:cs typeface="Calibri"/>
            </a:endParaRPr>
          </a:p>
          <a:p>
            <a:pPr marL="611505" marR="9525" lvl="1" indent="-342900">
              <a:lnSpc>
                <a:spcPct val="100000"/>
              </a:lnSpc>
              <a:spcBef>
                <a:spcPts val="1535"/>
              </a:spcBef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The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chaotic</a:t>
            </a:r>
            <a:r>
              <a:rPr lang="en-GB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nature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of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the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atmosphere </a:t>
            </a:r>
            <a:r>
              <a:rPr lang="en-GB" sz="2800" spc="-434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leads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continuous and sudden weather changes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(concept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drifts)</a:t>
            </a:r>
            <a:endParaRPr lang="en-GB" sz="2800" dirty="0">
              <a:latin typeface="Calibri"/>
              <a:cs typeface="Calibri"/>
            </a:endParaRPr>
          </a:p>
          <a:p>
            <a:pPr marL="611505" marR="5080" lvl="1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Weather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forecast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models must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detect </a:t>
            </a:r>
            <a:r>
              <a:rPr lang="en-GB" sz="2800" spc="-44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these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changes and adapt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them,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without be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retrained</a:t>
            </a:r>
            <a:r>
              <a:rPr lang="en-GB" sz="2800" spc="-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from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scratch</a:t>
            </a:r>
            <a:endParaRPr lang="en-GB" sz="28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F0EA529-D0F7-E3D1-AD56-9D38F73339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5529" y="2818765"/>
            <a:ext cx="5059369" cy="28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6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17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3069473" y="1957869"/>
            <a:ext cx="6053052" cy="1244600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7200" dirty="0"/>
              <a:t>Hands-on River</a:t>
            </a:r>
            <a:endParaRPr lang="en-US" sz="7200" b="1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A6C5848-4DBF-E83A-A317-02A14F866A78}"/>
              </a:ext>
            </a:extLst>
          </p:cNvPr>
          <p:cNvGrpSpPr/>
          <p:nvPr/>
        </p:nvGrpSpPr>
        <p:grpSpPr>
          <a:xfrm>
            <a:off x="3710645" y="3202469"/>
            <a:ext cx="4154019" cy="1905000"/>
            <a:chOff x="2894480" y="3204610"/>
            <a:chExt cx="4154019" cy="19050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37BA3CB4-B691-7A08-FEB6-649D60FE9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499" y="3204610"/>
              <a:ext cx="1905000" cy="1905000"/>
            </a:xfrm>
            <a:prstGeom prst="rect">
              <a:avLst/>
            </a:prstGeom>
          </p:spPr>
        </p:pic>
        <p:pic>
          <p:nvPicPr>
            <p:cNvPr id="1030" name="Picture 6" descr="UBC GitHub Instructor Guide | Learning Technology Hub">
              <a:extLst>
                <a:ext uri="{FF2B5EF4-FFF2-40B4-BE49-F238E27FC236}">
                  <a16:creationId xmlns:a16="http://schemas.microsoft.com/office/drawing/2014/main" id="{32A023CC-62DD-D0D0-CD36-559EA383A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480" y="3493239"/>
              <a:ext cx="2360428" cy="1327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357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CF8A1-A852-5195-BB19-14F4BAC10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8DC23-31C2-BA4E-7FC3-D8D0CD553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18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4BAED-368C-0176-7086-72C4D6BC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B52CA5-D1C9-009F-4A6B-6A1A292333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Albert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Bifet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STREAM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MINING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2020-2021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course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at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Telecom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Paris</a:t>
            </a:r>
            <a:endParaRPr lang="it-IT" sz="2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Alessio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Bernardo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&amp;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Emanuele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Della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Valle</a:t>
            </a:r>
            <a:endParaRPr lang="it-IT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7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8568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8DCED-FD7D-593D-5E31-4E68D046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D46BA-59EC-7673-54DA-45EEB5C9193A}"/>
              </a:ext>
            </a:extLst>
          </p:cNvPr>
          <p:cNvSpPr txBox="1"/>
          <p:nvPr/>
        </p:nvSpPr>
        <p:spPr>
          <a:xfrm>
            <a:off x="4787955" y="1996110"/>
            <a:ext cx="2677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Alessio Bernardo,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7B4D1-EAE4-C60A-FAF6-6A6280F9D86F}"/>
              </a:ext>
            </a:extLst>
          </p:cNvPr>
          <p:cNvSpPr txBox="1"/>
          <p:nvPr/>
        </p:nvSpPr>
        <p:spPr>
          <a:xfrm>
            <a:off x="4804888" y="2356798"/>
            <a:ext cx="326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Post-doc @ Politecnico di Milano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CTO &amp; Co-founder @ Motus 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7B7A1-DECE-3867-3A9C-3AD801ABF8DD}"/>
              </a:ext>
            </a:extLst>
          </p:cNvPr>
          <p:cNvSpPr/>
          <p:nvPr/>
        </p:nvSpPr>
        <p:spPr>
          <a:xfrm>
            <a:off x="4787955" y="3289533"/>
            <a:ext cx="66303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b="1" kern="1200" dirty="0">
                <a:solidFill>
                  <a:srgbClr val="000000"/>
                </a:solidFill>
              </a:rPr>
              <a:t>5 years </a:t>
            </a:r>
            <a:r>
              <a:rPr lang="en-GB" sz="1800" kern="1200" dirty="0">
                <a:solidFill>
                  <a:srgbClr val="000000"/>
                </a:solidFill>
              </a:rPr>
              <a:t>of experience in </a:t>
            </a:r>
            <a:r>
              <a:rPr lang="en-GB" sz="1800" b="1" kern="1200" dirty="0">
                <a:solidFill>
                  <a:srgbClr val="000000"/>
                </a:solidFill>
              </a:rPr>
              <a:t>research </a:t>
            </a:r>
            <a:r>
              <a:rPr lang="en-GB" sz="1800" kern="1200" dirty="0">
                <a:solidFill>
                  <a:srgbClr val="000000"/>
                </a:solidFill>
              </a:rPr>
              <a:t>in the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field with </a:t>
            </a:r>
            <a:r>
              <a:rPr lang="en-GB" sz="1800" b="1" kern="1200" dirty="0">
                <a:solidFill>
                  <a:srgbClr val="000000"/>
                </a:solidFill>
              </a:rPr>
              <a:t>evolving </a:t>
            </a:r>
            <a:r>
              <a:rPr lang="en-GB" sz="1800" kern="1200" dirty="0">
                <a:solidFill>
                  <a:srgbClr val="000000"/>
                </a:solidFill>
              </a:rPr>
              <a:t>data</a:t>
            </a:r>
            <a:r>
              <a:rPr lang="en-GB" sz="1800" b="1" kern="1200" dirty="0">
                <a:solidFill>
                  <a:srgbClr val="000000"/>
                </a:solidFill>
              </a:rPr>
              <a:t> streams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concept drifts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and</a:t>
            </a:r>
            <a:r>
              <a:rPr lang="en-GB" sz="1800" b="1" kern="1200" dirty="0">
                <a:solidFill>
                  <a:srgbClr val="000000"/>
                </a:solidFill>
              </a:rPr>
              <a:t> class imbalance;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000000"/>
                </a:solidFill>
              </a:rPr>
              <a:t>Focus on applying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techniques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in</a:t>
            </a:r>
            <a:r>
              <a:rPr lang="en-GB" sz="1800" b="1" kern="1200" dirty="0">
                <a:solidFill>
                  <a:srgbClr val="000000"/>
                </a:solidFill>
              </a:rPr>
              <a:t> constrained </a:t>
            </a:r>
            <a:r>
              <a:rPr lang="en-GB" sz="1800" kern="1200" dirty="0">
                <a:solidFill>
                  <a:srgbClr val="000000"/>
                </a:solidFill>
              </a:rPr>
              <a:t>environments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at the network's </a:t>
            </a:r>
            <a:r>
              <a:rPr lang="en-GB" sz="1800" b="1" kern="1200" dirty="0">
                <a:solidFill>
                  <a:srgbClr val="000000"/>
                </a:solidFill>
              </a:rPr>
              <a:t>edge.</a:t>
            </a:r>
          </a:p>
          <a:p>
            <a:pPr lvl="1"/>
            <a:endParaRPr lang="en-GB" sz="1600" b="1" dirty="0">
              <a:solidFill>
                <a:srgbClr val="000000"/>
              </a:solidFill>
              <a:hlinkClick r:id="rId3"/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4"/>
              </a:rPr>
              <a:t>https://alessiobernardo.github.io/ </a:t>
            </a:r>
            <a:endParaRPr lang="en-GB" sz="1600" b="1" kern="1200" dirty="0">
              <a:solidFill>
                <a:srgbClr val="000000"/>
              </a:solidFill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5"/>
              </a:rPr>
              <a:t>https://motusml.com/</a:t>
            </a:r>
            <a:r>
              <a:rPr lang="en-GB" sz="1600" b="1" kern="1200" dirty="0">
                <a:solidFill>
                  <a:srgbClr val="000000"/>
                </a:solidFill>
              </a:rPr>
              <a:t> </a:t>
            </a:r>
            <a:endParaRPr lang="en-GB" sz="1600" kern="1200" dirty="0">
              <a:solidFill>
                <a:srgbClr val="000000"/>
              </a:solidFill>
            </a:endParaRPr>
          </a:p>
          <a:p>
            <a:pPr algn="l" defTabSz="914400" hangingPunct="1"/>
            <a:endParaRPr lang="en-GB" sz="1800" kern="1200" dirty="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84030-D19C-D50C-0EF2-2B039C904C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9743-D372-A259-D37C-10FF04E04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</a:t>
            </a:fld>
            <a:endParaRPr lang="it-IT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32667F6B-B559-A6E6-00F6-1AA97E9798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2050377"/>
            <a:ext cx="3204411" cy="3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It is a Streaming World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AD558A-D08A-232F-6293-120852D41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39"/>
          <a:stretch/>
        </p:blipFill>
        <p:spPr>
          <a:xfrm>
            <a:off x="1391766" y="1690688"/>
            <a:ext cx="9408466" cy="44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… but 68% of data are not used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1883BA-D0F9-080E-C0EF-BF392CFE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06" y="1690688"/>
            <a:ext cx="9639387" cy="4035797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1141EC4-A817-D28B-8032-203E16598B36}"/>
              </a:ext>
            </a:extLst>
          </p:cNvPr>
          <p:cNvSpPr txBox="1"/>
          <p:nvPr/>
        </p:nvSpPr>
        <p:spPr>
          <a:xfrm>
            <a:off x="10412361" y="5961267"/>
            <a:ext cx="849322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200" spc="-5" dirty="0">
                <a:latin typeface="Calibri"/>
                <a:cs typeface="Calibri"/>
              </a:rPr>
              <a:t>Src: Seagate</a:t>
            </a:r>
            <a:endParaRPr lang="it-IT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12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approach vs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C64F7349-358A-077D-6B64-0847FDDA84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294" y="1878713"/>
            <a:ext cx="10321412" cy="37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17736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vs. Velocity-oriented approach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B87D0F6-2537-2DE3-1467-9532F3F523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2268" y="1649657"/>
            <a:ext cx="8167462" cy="4085945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70844FED-585A-48EF-2C53-13631AA670CD}"/>
              </a:ext>
            </a:extLst>
          </p:cNvPr>
          <p:cNvSpPr txBox="1"/>
          <p:nvPr/>
        </p:nvSpPr>
        <p:spPr>
          <a:xfrm>
            <a:off x="838200" y="6054191"/>
            <a:ext cx="10568553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Bifet, G. de Francisci Morales,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J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Read, G. Holmes, and B.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Pfahringer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Efficient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online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evaluation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big data stream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classifiers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ACM SIGKDD 2015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7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7072BF2-9DBF-3C9F-2B5F-9462C4056D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885233"/>
            <a:ext cx="4002663" cy="399975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15F9DEE-0D0D-41DB-DC9A-B7B5A1784DB7}"/>
              </a:ext>
            </a:extLst>
          </p:cNvPr>
          <p:cNvSpPr txBox="1"/>
          <p:nvPr/>
        </p:nvSpPr>
        <p:spPr>
          <a:xfrm>
            <a:off x="6095999" y="1885233"/>
            <a:ext cx="4720788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cs typeface="Calibri"/>
              </a:rPr>
              <a:t>Incremental learning</a:t>
            </a:r>
            <a:endParaRPr lang="en-US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800" spc="-5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Unbounded</a:t>
            </a:r>
            <a:r>
              <a:rPr sz="2800" spc="-45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real-time data</a:t>
            </a:r>
            <a:endParaRPr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cs typeface="Calibri"/>
              </a:rPr>
              <a:t>Resource</a:t>
            </a:r>
            <a:r>
              <a:rPr sz="2800" spc="-45" dirty="0">
                <a:cs typeface="Calibri"/>
              </a:rPr>
              <a:t> </a:t>
            </a:r>
            <a:r>
              <a:rPr sz="2800" spc="-10" dirty="0">
                <a:cs typeface="Calibri"/>
              </a:rPr>
              <a:t>efficient</a:t>
            </a:r>
            <a:endParaRPr lang="it-IT"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it-IT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Dynamic</a:t>
            </a:r>
            <a:r>
              <a:rPr sz="2800" spc="-85" dirty="0">
                <a:cs typeface="Calibri"/>
              </a:rPr>
              <a:t> </a:t>
            </a:r>
            <a:r>
              <a:rPr sz="2800" spc="-5" dirty="0">
                <a:cs typeface="Calibri"/>
              </a:rPr>
              <a:t>models</a:t>
            </a:r>
            <a:endParaRPr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894742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39280</TotalTime>
  <Words>1300</Words>
  <Application>Microsoft Macintosh PowerPoint</Application>
  <PresentationFormat>Widescreen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Rubik</vt:lpstr>
      <vt:lpstr>Titillium</vt:lpstr>
      <vt:lpstr>DS4bis-temp</vt:lpstr>
      <vt:lpstr>Hands-on session: River Library  </vt:lpstr>
      <vt:lpstr>Me</vt:lpstr>
      <vt:lpstr>It is a Streaming World …</vt:lpstr>
      <vt:lpstr>… but 68% of data are not used</vt:lpstr>
      <vt:lpstr>Traditional approach vs …</vt:lpstr>
      <vt:lpstr>ML models</vt:lpstr>
      <vt:lpstr>Traditional vs. Velocity-oriented approach</vt:lpstr>
      <vt:lpstr>SML models</vt:lpstr>
      <vt:lpstr>SML models</vt:lpstr>
      <vt:lpstr>SML models</vt:lpstr>
      <vt:lpstr>Concept Drift</vt:lpstr>
      <vt:lpstr>Presentazione standard di PowerPoint</vt:lpstr>
      <vt:lpstr>What is a concept drift?</vt:lpstr>
      <vt:lpstr>What is a concept drift?</vt:lpstr>
      <vt:lpstr>What is a concept drift?</vt:lpstr>
      <vt:lpstr>What is a concept drift?</vt:lpstr>
      <vt:lpstr>Hands-on River</vt:lpstr>
      <vt:lpstr>Credits</vt:lpstr>
      <vt:lpstr>Hands-on session: River Library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Alessio Bernardo</cp:lastModifiedBy>
  <cp:revision>120</cp:revision>
  <dcterms:created xsi:type="dcterms:W3CDTF">2020-11-13T14:01:43Z</dcterms:created>
  <dcterms:modified xsi:type="dcterms:W3CDTF">2023-10-13T10:17:58Z</dcterms:modified>
</cp:coreProperties>
</file>